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0"/>
    <p:restoredTop sz="94101"/>
  </p:normalViewPr>
  <p:slideViewPr>
    <p:cSldViewPr snapToGrid="0">
      <p:cViewPr>
        <p:scale>
          <a:sx n="87" d="100"/>
          <a:sy n="87" d="100"/>
        </p:scale>
        <p:origin x="4296"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11/17/25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11/17/25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3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2953534" y="860850"/>
            <a:ext cx="5817711" cy="37000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372755" y="860850"/>
            <a:ext cx="2269451"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your variables to correlate with each other</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957370"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958840"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3408699" y="1220899"/>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3408699" y="1790079"/>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3408699" y="2410630"/>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3408699" y="3012182"/>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3408699" y="361373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3403055" y="4075562"/>
            <a:ext cx="1552220" cy="369332"/>
          </a:xfrm>
          <a:prstGeom prst="rect">
            <a:avLst/>
          </a:prstGeom>
          <a:noFill/>
        </p:spPr>
        <p:txBody>
          <a:bodyPr wrap="none" rtlCol="0">
            <a:spAutoFit/>
          </a:bodyPr>
          <a:lstStyle/>
          <a:p>
            <a:r>
              <a:rPr lang="en-US" dirty="0"/>
              <a:t>Observed data</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73850" y="3871533"/>
            <a:ext cx="1467261" cy="646331"/>
          </a:xfrm>
          <a:prstGeom prst="rect">
            <a:avLst/>
          </a:prstGeom>
          <a:noFill/>
        </p:spPr>
        <p:txBody>
          <a:bodyPr wrap="none" rtlCol="0">
            <a:spAutoFit/>
          </a:bodyPr>
          <a:lstStyle/>
          <a:p>
            <a:pPr algn="ctr"/>
            <a:r>
              <a:rPr lang="en-US" dirty="0"/>
              <a:t>Latent factors</a:t>
            </a:r>
          </a:p>
          <a:p>
            <a:pPr algn="ctr"/>
            <a:r>
              <a:rPr lang="en-US" dirty="0"/>
              <a:t>(unobserved)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057590" y="1436799"/>
            <a:ext cx="1351109" cy="283976"/>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057590" y="1720775"/>
            <a:ext cx="1351109" cy="285204"/>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056120" y="3228082"/>
            <a:ext cx="1352579" cy="51806"/>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056120" y="3279888"/>
            <a:ext cx="1352579" cy="549746"/>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056120" y="2626530"/>
            <a:ext cx="1352579" cy="653358"/>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18F6885-1818-ABB8-A361-00AC0FA8E1F9}"/>
              </a:ext>
            </a:extLst>
          </p:cNvPr>
          <p:cNvSpPr txBox="1"/>
          <p:nvPr/>
        </p:nvSpPr>
        <p:spPr>
          <a:xfrm>
            <a:off x="5260960" y="1139367"/>
            <a:ext cx="3296993" cy="369332"/>
          </a:xfrm>
          <a:prstGeom prst="rect">
            <a:avLst/>
          </a:prstGeom>
          <a:noFill/>
        </p:spPr>
        <p:txBody>
          <a:bodyPr wrap="none" rtlCol="0">
            <a:spAutoFit/>
          </a:bodyPr>
          <a:lstStyle/>
          <a:p>
            <a:r>
              <a:rPr lang="en-US" b="1" dirty="0"/>
              <a:t>Example: Gene-gene correlation</a:t>
            </a:r>
            <a:endParaRPr lang="en-US" dirty="0"/>
          </a:p>
        </p:txBody>
      </p:sp>
      <p:pic>
        <p:nvPicPr>
          <p:cNvPr id="50" name="Picture 49">
            <a:extLst>
              <a:ext uri="{FF2B5EF4-FFF2-40B4-BE49-F238E27FC236}">
                <a16:creationId xmlns:a16="http://schemas.microsoft.com/office/drawing/2014/main" id="{711E2941-D9D6-D816-3C00-6899D030BF0E}"/>
              </a:ext>
            </a:extLst>
          </p:cNvPr>
          <p:cNvPicPr>
            <a:picLocks noChangeAspect="1"/>
          </p:cNvPicPr>
          <p:nvPr/>
        </p:nvPicPr>
        <p:blipFill>
          <a:blip r:embed="rId3"/>
          <a:srcRect l="13960" t="6070" r="30391"/>
          <a:stretch>
            <a:fillRect/>
          </a:stretch>
        </p:blipFill>
        <p:spPr>
          <a:xfrm>
            <a:off x="5092063" y="1528028"/>
            <a:ext cx="3296993" cy="2782453"/>
          </a:xfrm>
          <a:prstGeom prst="rect">
            <a:avLst/>
          </a:prstGeom>
        </p:spPr>
      </p:pic>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𝑿</m:t>
                    </m:r>
                  </m:oMath>
                </a14:m>
                <a:r>
                  <a:rPr lang="en-US" sz="1400" dirty="0"/>
                  <a:t> (</a:t>
                </a:r>
                <a14:m>
                  <m:oMath xmlns:m="http://schemas.openxmlformats.org/officeDocument/2006/math">
                    <m:r>
                      <m:rPr>
                        <m:sty m:val="p"/>
                      </m:rPr>
                      <a:rPr lang="en-US" sz="1400">
                        <a:latin typeface="Cambria Math" panose="02040503050406030204" pitchFamily="18" charset="0"/>
                        <a:ea typeface="Cambria Math" panose="02040503050406030204" pitchFamily="18" charset="0"/>
                      </a:rPr>
                      <m:t>p</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𝑁</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𝑳</m:t>
                    </m:r>
                  </m:oMath>
                </a14:m>
                <a:r>
                  <a:rPr lang="en-US" sz="1400" dirty="0">
                    <a:sym typeface="Wingdings" pitchFamily="2" charset="2"/>
                  </a:rPr>
                  <a:t> (</a:t>
                </a:r>
                <a14:m>
                  <m:oMath xmlns:m="http://schemas.openxmlformats.org/officeDocument/2006/math">
                    <m:r>
                      <m:rPr>
                        <m:sty m:val="p"/>
                      </m:rPr>
                      <a:rPr lang="en-US" sz="1400">
                        <a:latin typeface="Cambria Math" panose="02040503050406030204" pitchFamily="18" charset="0"/>
                        <a:ea typeface="Cambria Math" panose="02040503050406030204" pitchFamily="18" charset="0"/>
                      </a:rPr>
                      <m:t>p</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𝑘</m:t>
                    </m:r>
                  </m:oMath>
                </a14:m>
                <a:r>
                  <a:rPr lang="en-US" sz="1400" dirty="0"/>
                  <a:t>): loading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𝑭</m:t>
                    </m:r>
                  </m:oMath>
                </a14:m>
                <a:r>
                  <a:rPr lang="en-US" sz="1400" dirty="0"/>
                  <a:t> (</a:t>
                </a:r>
                <a14:m>
                  <m:oMath xmlns:m="http://schemas.openxmlformats.org/officeDocument/2006/math">
                    <m:r>
                      <m:rPr>
                        <m:sty m:val="p"/>
                      </m:rPr>
                      <a:rPr lang="en-US" sz="140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𝑁</m:t>
                    </m:r>
                  </m:oMath>
                </a14:m>
                <a:r>
                  <a:rPr lang="en-US" sz="1400" dirty="0"/>
                  <a:t>): factor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a:latin typeface="Cambria Math" panose="02040503050406030204" pitchFamily="18" charset="0"/>
                        <a:ea typeface="Cambria Math" panose="02040503050406030204" pitchFamily="18" charset="0"/>
                      </a:rPr>
                      <m:t>p</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𝑁</m:t>
                    </m:r>
                  </m:oMath>
                </a14:m>
                <a:r>
                  <a:rPr lang="en-US" sz="1400" dirty="0"/>
                  <a:t>): unobserved stochastic error term</a:t>
                </a:r>
              </a:p>
            </p:txBody>
          </p:sp>
        </mc:Choice>
        <mc:Fallback>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4"/>
                <a:stretch>
                  <a:fillRect l="-316" t="-787" b="-3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40294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𝑳𝑭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4029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33" name="Rounded Rectangle 32">
                <a:extLst>
                  <a:ext uri="{FF2B5EF4-FFF2-40B4-BE49-F238E27FC236}">
                    <a16:creationId xmlns:a16="http://schemas.microsoft.com/office/drawing/2014/main" id="{5BE4A0A8-C006-6A54-D5A0-DAC781B25845}"/>
                  </a:ext>
                </a:extLst>
              </p:cNvPr>
              <p:cNvSpPr/>
              <p:nvPr/>
            </p:nvSpPr>
            <p:spPr>
              <a:xfrm>
                <a:off x="6386605" y="5402929"/>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86605" y="5402929"/>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le 42">
                <a:extLst>
                  <a:ext uri="{FF2B5EF4-FFF2-40B4-BE49-F238E27FC236}">
                    <a16:creationId xmlns:a16="http://schemas.microsoft.com/office/drawing/2014/main" id="{F2873287-DE56-2C7C-E4C7-393E4174BB5A}"/>
                  </a:ext>
                </a:extLst>
              </p:cNvPr>
              <p:cNvSpPr/>
              <p:nvPr/>
            </p:nvSpPr>
            <p:spPr>
              <a:xfrm>
                <a:off x="5787484" y="5394837"/>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87484" y="5394837"/>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0000"/>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4">
                    <a:lumMod val="40000"/>
                    <a:lumOff val="6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140193"/>
                <a:ext cx="4760259" cy="738664"/>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𝑳</m:t>
                    </m:r>
                  </m:oMath>
                </a14:m>
                <a:r>
                  <a:rPr lang="en-US" sz="1400" dirty="0"/>
                  <a:t> is between 0 and 1 (e.g., allele frequency)</a:t>
                </a:r>
              </a:p>
              <a:p>
                <a:pPr marL="285750" indent="-285750">
                  <a:buFont typeface="Arial" panose="020B0604020202020204" pitchFamily="34" charset="0"/>
                  <a:buChar char="•"/>
                </a:pPr>
                <a:r>
                  <a:rPr lang="en-US" sz="1400" dirty="0"/>
                  <a:t>Each column of</a:t>
                </a:r>
                <a14:m>
                  <m:oMath xmlns:m="http://schemas.openxmlformats.org/officeDocument/2006/math">
                    <m:r>
                      <a:rPr lang="en-US" sz="1400" b="0" i="0" smtClean="0">
                        <a:latin typeface="Cambria Math" panose="02040503050406030204" pitchFamily="18" charset="0"/>
                      </a:rPr>
                      <m:t> </m:t>
                    </m:r>
                    <m:r>
                      <a:rPr lang="en-US" sz="1400" b="1" i="1">
                        <a:latin typeface="Cambria Math" panose="02040503050406030204" pitchFamily="18" charset="0"/>
                      </a:rPr>
                      <m:t>𝑭</m:t>
                    </m:r>
                  </m:oMath>
                </a14:m>
                <a:r>
                  <a:rPr lang="en-US" sz="1400" dirty="0"/>
                  <a:t> sum up to 1 (e.g., proportion of ancestry)</a:t>
                </a:r>
              </a:p>
            </p:txBody>
          </p:sp>
        </mc:Choice>
        <mc:Fallback>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140193"/>
                <a:ext cx="4760259" cy="738664"/>
              </a:xfrm>
              <a:prstGeom prst="rect">
                <a:avLst/>
              </a:prstGeom>
              <a:blipFill>
                <a:blip r:embed="rId14"/>
                <a:stretch>
                  <a:fillRect l="-532" t="-1695" b="-84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314793" y="118737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572001" y="1102429"/>
                <a:ext cx="4120586" cy="29437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𝑳𝑭</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𝑽</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𝑳</m:t>
                    </m:r>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𝑽</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r>
                  <a:rPr lang="en-US" sz="1600" dirty="0">
                    <a:solidFill>
                      <a:schemeClr val="tx1"/>
                    </a:solidFill>
                  </a:rPr>
                  <a:t>Often used to to simplify complex data</a:t>
                </a:r>
              </a:p>
              <a:p>
                <a:pPr marL="171450" indent="-171450" algn="just">
                  <a:buFont typeface="Arial" panose="020B0604020202020204" pitchFamily="34" charset="0"/>
                  <a:buChar char="•"/>
                </a:pPr>
                <a:r>
                  <a:rPr lang="en-US" sz="1600" dirty="0">
                    <a:solidFill>
                      <a:schemeClr val="tx1"/>
                    </a:solidFill>
                  </a:rPr>
                  <a:t>Finds the main directions of variation in your data that explain most of the differences between samples</a:t>
                </a:r>
              </a:p>
              <a:p>
                <a:pPr marL="171450" indent="-171450" algn="just">
                  <a:buFont typeface="Arial" panose="020B0604020202020204" pitchFamily="34" charset="0"/>
                  <a:buChar char="•"/>
                </a:pPr>
                <a:r>
                  <a:rPr lang="en-US" sz="1600" dirty="0">
                    <a:solidFill>
                      <a:schemeClr val="tx1"/>
                    </a:solidFill>
                  </a:rPr>
                  <a:t>It turns many correlated variables into fewer uncorrelated “summary” variables (called principal components)</a:t>
                </a: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572001" y="1102429"/>
                <a:ext cx="4120586" cy="2943761"/>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E78C403B-48D1-A524-7F17-1DCB2185C926}"/>
              </a:ext>
            </a:extLst>
          </p:cNvPr>
          <p:cNvSpPr/>
          <p:nvPr/>
        </p:nvSpPr>
        <p:spPr>
          <a:xfrm>
            <a:off x="497173" y="4202668"/>
            <a:ext cx="8195413" cy="170345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Why do we use PCA?</a:t>
            </a:r>
          </a:p>
          <a:p>
            <a:pPr marL="285750" indent="-285750">
              <a:buFont typeface="Arial" panose="020B0604020202020204" pitchFamily="34" charset="0"/>
              <a:buChar char="•"/>
            </a:pPr>
            <a:r>
              <a:rPr lang="en-US" dirty="0">
                <a:solidFill>
                  <a:schemeClr val="tx1"/>
                </a:solidFill>
              </a:rPr>
              <a:t>To reduce dimensionality (e.g., from 1000 features → a few key axes).</a:t>
            </a:r>
          </a:p>
          <a:p>
            <a:pPr marL="285750" indent="-285750">
              <a:buFont typeface="Arial" panose="020B0604020202020204" pitchFamily="34" charset="0"/>
              <a:buChar char="•"/>
            </a:pPr>
            <a:r>
              <a:rPr lang="en-US" dirty="0">
                <a:solidFill>
                  <a:schemeClr val="tx1"/>
                </a:solidFill>
              </a:rPr>
              <a:t>To visualize high-dimensional data (e.g., plotting PC1 vs PC2).</a:t>
            </a:r>
          </a:p>
          <a:p>
            <a:pPr marL="285750" indent="-285750">
              <a:buFont typeface="Arial" panose="020B0604020202020204" pitchFamily="34" charset="0"/>
              <a:buChar char="•"/>
            </a:pPr>
            <a:r>
              <a:rPr lang="en-US" dirty="0">
                <a:solidFill>
                  <a:schemeClr val="tx1"/>
                </a:solidFill>
              </a:rPr>
              <a:t>To remove noise or redundancy from correlated variables.</a:t>
            </a:r>
          </a:p>
          <a:p>
            <a:pPr marL="285750" indent="-285750">
              <a:buFont typeface="Arial" panose="020B0604020202020204" pitchFamily="34" charset="0"/>
              <a:buChar char="•"/>
            </a:pPr>
            <a:r>
              <a:rPr lang="en-US" dirty="0">
                <a:solidFill>
                  <a:schemeClr val="tx1"/>
                </a:solidFill>
              </a:rPr>
              <a:t>To find structure or clusters in data without knowing labels (unsupervised).</a:t>
            </a:r>
          </a:p>
        </p:txBody>
      </p:sp>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497173" y="6062603"/>
                <a:ext cx="3970554" cy="28086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342900" indent="-342900">
                  <a:buAutoNum type="arabicPeriod"/>
                </a:pPr>
                <a:r>
                  <a:rPr lang="en-US" sz="1200" b="1" i="1" dirty="0">
                    <a:solidFill>
                      <a:schemeClr val="tx1"/>
                    </a:solidFill>
                  </a:rPr>
                  <a:t>Orthogonality</a:t>
                </a:r>
                <a:r>
                  <a:rPr lang="en-US" sz="1200" dirty="0">
                    <a:solidFill>
                      <a:schemeClr val="tx1"/>
                    </a:solidFill>
                  </a:rPr>
                  <a:t>: Principal components are uncorrelated </a:t>
                </a:r>
                <a14:m>
                  <m:oMath xmlns:m="http://schemas.openxmlformats.org/officeDocument/2006/math">
                    <m:r>
                      <a:rPr lang="en-US" sz="1200" b="1" i="1" smtClean="0">
                        <a:solidFill>
                          <a:schemeClr val="tx1"/>
                        </a:solidFill>
                        <a:latin typeface="Cambria Math" panose="02040503050406030204" pitchFamily="18" charset="0"/>
                        <a:ea typeface="Cambria Math" panose="02040503050406030204" pitchFamily="18" charset="0"/>
                      </a:rPr>
                      <m:t>𝑭</m:t>
                    </m:r>
                    <m:sSup>
                      <m:sSupPr>
                        <m:ctrlPr>
                          <a:rPr lang="el-GR" sz="1200" i="1">
                            <a:solidFill>
                              <a:schemeClr val="tx1"/>
                            </a:solidFill>
                            <a:latin typeface="Cambria Math" panose="02040503050406030204" pitchFamily="18" charset="0"/>
                            <a:ea typeface="Cambria Math" panose="02040503050406030204" pitchFamily="18" charset="0"/>
                          </a:rPr>
                        </m:ctrlPr>
                      </m:sSupPr>
                      <m:e>
                        <m:r>
                          <a:rPr lang="en-US" sz="1200" b="1" i="1" smtClean="0">
                            <a:solidFill>
                              <a:schemeClr val="tx1"/>
                            </a:solidFill>
                            <a:latin typeface="Cambria Math" panose="02040503050406030204" pitchFamily="18" charset="0"/>
                            <a:ea typeface="Cambria Math" panose="02040503050406030204" pitchFamily="18" charset="0"/>
                          </a:rPr>
                          <m:t>𝑭</m:t>
                        </m:r>
                      </m:e>
                      <m:sup>
                        <m:r>
                          <a:rPr lang="en-US" sz="1200" i="1">
                            <a:solidFill>
                              <a:schemeClr val="tx1"/>
                            </a:solidFill>
                            <a:latin typeface="Cambria Math" panose="02040503050406030204" pitchFamily="18" charset="0"/>
                            <a:ea typeface="Cambria Math" panose="02040503050406030204" pitchFamily="18" charset="0"/>
                          </a:rPr>
                          <m:t>𝑇</m:t>
                        </m:r>
                      </m:sup>
                    </m:sSup>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b="1"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𝑰</m:t>
                        </m:r>
                      </m:e>
                      <m:sub>
                        <m:r>
                          <a:rPr lang="en-US" sz="1200" i="1">
                            <a:solidFill>
                              <a:schemeClr val="tx1"/>
                            </a:solidFill>
                            <a:latin typeface="Cambria Math" panose="02040503050406030204" pitchFamily="18" charset="0"/>
                          </a:rPr>
                          <m:t>𝑘</m:t>
                        </m:r>
                      </m:sub>
                    </m:sSub>
                  </m:oMath>
                </a14:m>
                <a:endParaRPr lang="en-US" sz="1200" b="1" dirty="0">
                  <a:solidFill>
                    <a:schemeClr val="tx1"/>
                  </a:solidFill>
                </a:endParaRPr>
              </a:p>
              <a:p>
                <a:pPr marL="342900" indent="-342900">
                  <a:buAutoNum type="arabicPeriod"/>
                </a:pPr>
                <a:r>
                  <a:rPr lang="en-US" sz="1200" b="1" i="1" dirty="0">
                    <a:solidFill>
                      <a:schemeClr val="tx1"/>
                    </a:solidFill>
                  </a:rPr>
                  <a:t>Variance maximization</a:t>
                </a:r>
                <a:r>
                  <a:rPr lang="en-US" sz="1200" dirty="0">
                    <a:solidFill>
                      <a:schemeClr val="tx1"/>
                    </a:solidFill>
                  </a:rPr>
                  <a:t>: PC1 has maximum variance, PC2 has maximum variance orthogonal to PC1, etc.</a:t>
                </a:r>
              </a:p>
              <a:p>
                <a:pPr marL="342900" indent="-342900">
                  <a:buAutoNum type="arabicPeriod"/>
                </a:pPr>
                <a:r>
                  <a:rPr lang="en-US" sz="1200" b="1" i="1" dirty="0">
                    <a:solidFill>
                      <a:schemeClr val="tx1"/>
                    </a:solidFill>
                  </a:rPr>
                  <a:t>Optimal reconstruction</a:t>
                </a:r>
                <a:r>
                  <a:rPr lang="en-US" sz="1200" dirty="0">
                    <a:solidFill>
                      <a:schemeClr val="tx1"/>
                    </a:solidFill>
                  </a:rPr>
                  <a:t>: For fixed k, PCA minimizes reconstruction error</a:t>
                </a:r>
              </a:p>
              <a:p>
                <a:pPr marL="342900" indent="-342900">
                  <a:buAutoNum type="arabicPeriod"/>
                </a:pPr>
                <a:r>
                  <a:rPr lang="en-US" sz="1200" b="1" i="1" dirty="0">
                    <a:solidFill>
                      <a:schemeClr val="tx1"/>
                    </a:solidFill>
                  </a:rPr>
                  <a:t>Linear transformation</a:t>
                </a:r>
                <a:r>
                  <a:rPr lang="en-US" sz="1200" dirty="0">
                    <a:solidFill>
                      <a:schemeClr val="tx1"/>
                    </a:solidFill>
                  </a:rPr>
                  <a:t>: PCs are linear combinations of original variables</a:t>
                </a:r>
              </a:p>
              <a:p>
                <a:pPr marL="342900" indent="-342900">
                  <a:buAutoNum type="arabicPeriod"/>
                </a:pPr>
                <a:r>
                  <a:rPr lang="en-US" sz="1200" b="1" i="1" dirty="0">
                    <a:solidFill>
                      <a:schemeClr val="tx1"/>
                    </a:solidFill>
                  </a:rPr>
                  <a:t>Deterministic</a:t>
                </a:r>
                <a:r>
                  <a:rPr lang="en-US" sz="1200" dirty="0">
                    <a:solidFill>
                      <a:schemeClr val="tx1"/>
                    </a:solidFill>
                  </a:rPr>
                  <a:t>: Same data always produces same PCs (up to sign)</a:t>
                </a: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497173" y="6062603"/>
                <a:ext cx="3970554" cy="2808681"/>
              </a:xfrm>
              <a:prstGeom prst="roundRect">
                <a:avLst/>
              </a:prstGeom>
              <a:blipFill>
                <a:blip r:embed="rId4"/>
                <a:stretch>
                  <a:fillRect/>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722032" y="6062602"/>
            <a:ext cx="3970554" cy="280868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 (e.g., Europeans, East Asians, Africans).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(e.g., PC1–PC10) are included as covariates in regression models: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7874</TotalTime>
  <Words>4770</Words>
  <Application>Microsoft Macintosh PowerPoint</Application>
  <PresentationFormat>Custom</PresentationFormat>
  <Paragraphs>1004</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284</cp:revision>
  <cp:lastPrinted>2025-06-16T15:03:50Z</cp:lastPrinted>
  <dcterms:created xsi:type="dcterms:W3CDTF">2025-05-31T15:31:52Z</dcterms:created>
  <dcterms:modified xsi:type="dcterms:W3CDTF">2025-11-18T06:46:25Z</dcterms:modified>
</cp:coreProperties>
</file>